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harts/chart3.xml" ContentType="application/vnd.openxmlformats-officedocument.drawingml.chart+xml"/>
  <Default Extension="xlsx" ContentType="application/vnd.openxmlformats-officedocument.spreadsheetml.sheet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86" r:id="rId2"/>
  </p:sldMasterIdLst>
  <p:notesMasterIdLst>
    <p:notesMasterId r:id="rId30"/>
  </p:notesMasterIdLst>
  <p:handoutMasterIdLst>
    <p:handoutMasterId r:id="rId31"/>
  </p:handoutMasterIdLst>
  <p:sldIdLst>
    <p:sldId id="1555" r:id="rId3"/>
    <p:sldId id="1582" r:id="rId4"/>
    <p:sldId id="1606" r:id="rId5"/>
    <p:sldId id="1584" r:id="rId6"/>
    <p:sldId id="1578" r:id="rId7"/>
    <p:sldId id="1599" r:id="rId8"/>
    <p:sldId id="1600" r:id="rId9"/>
    <p:sldId id="1601" r:id="rId10"/>
    <p:sldId id="1602" r:id="rId11"/>
    <p:sldId id="1603" r:id="rId12"/>
    <p:sldId id="1604" r:id="rId13"/>
    <p:sldId id="1595" r:id="rId14"/>
    <p:sldId id="1583" r:id="rId15"/>
    <p:sldId id="1587" r:id="rId16"/>
    <p:sldId id="1588" r:id="rId17"/>
    <p:sldId id="1585" r:id="rId18"/>
    <p:sldId id="1589" r:id="rId19"/>
    <p:sldId id="1608" r:id="rId20"/>
    <p:sldId id="1590" r:id="rId21"/>
    <p:sldId id="1592" r:id="rId22"/>
    <p:sldId id="1591" r:id="rId23"/>
    <p:sldId id="1605" r:id="rId24"/>
    <p:sldId id="1579" r:id="rId25"/>
    <p:sldId id="1580" r:id="rId26"/>
    <p:sldId id="1581" r:id="rId27"/>
    <p:sldId id="1563" r:id="rId28"/>
    <p:sldId id="1557" r:id="rId29"/>
  </p:sldIdLst>
  <p:sldSz cx="9906000" cy="6858000" type="A4"/>
  <p:notesSz cx="6745288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00">
          <p15:clr>
            <a:srgbClr val="A4A3A4"/>
          </p15:clr>
        </p15:guide>
        <p15:guide id="2" orient="horz" pos="532">
          <p15:clr>
            <a:srgbClr val="A4A3A4"/>
          </p15:clr>
        </p15:guide>
        <p15:guide id="3" orient="horz" pos="2481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orient="horz" pos="4165">
          <p15:clr>
            <a:srgbClr val="A4A3A4"/>
          </p15:clr>
        </p15:guide>
        <p15:guide id="6" orient="horz" pos="3943">
          <p15:clr>
            <a:srgbClr val="A4A3A4"/>
          </p15:clr>
        </p15:guide>
        <p15:guide id="7" orient="horz" pos="1844">
          <p15:clr>
            <a:srgbClr val="A4A3A4"/>
          </p15:clr>
        </p15:guide>
        <p15:guide id="8" orient="horz" pos="2887">
          <p15:clr>
            <a:srgbClr val="A4A3A4"/>
          </p15:clr>
        </p15:guide>
        <p15:guide id="9" pos="229">
          <p15:clr>
            <a:srgbClr val="A4A3A4"/>
          </p15:clr>
        </p15:guide>
        <p15:guide id="10" pos="6035">
          <p15:clr>
            <a:srgbClr val="A4A3A4"/>
          </p15:clr>
        </p15:guide>
        <p15:guide id="11" pos="1531">
          <p15:clr>
            <a:srgbClr val="A4A3A4"/>
          </p15:clr>
        </p15:guide>
        <p15:guide id="12" pos="2948">
          <p15:clr>
            <a:srgbClr val="A4A3A4"/>
          </p15:clr>
        </p15:guide>
        <p15:guide id="13" pos="3250">
          <p15:clr>
            <a:srgbClr val="A4A3A4"/>
          </p15:clr>
        </p15:guide>
        <p15:guide id="14" pos="51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55B89"/>
    <a:srgbClr val="5E5E5E"/>
    <a:srgbClr val="FFFFFF"/>
    <a:srgbClr val="5F6062"/>
    <a:srgbClr val="5E5F61"/>
    <a:srgbClr val="00D0FA"/>
    <a:srgbClr val="7E7F82"/>
    <a:srgbClr val="00A0C2"/>
    <a:srgbClr val="AAAAAC"/>
    <a:srgbClr val="72CCD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2" autoAdjust="0"/>
    <p:restoredTop sz="95018" autoAdjust="0"/>
  </p:normalViewPr>
  <p:slideViewPr>
    <p:cSldViewPr snapToGrid="0" snapToObjects="1">
      <p:cViewPr>
        <p:scale>
          <a:sx n="90" d="100"/>
          <a:sy n="90" d="100"/>
        </p:scale>
        <p:origin x="-1116" y="-81"/>
      </p:cViewPr>
      <p:guideLst>
        <p:guide orient="horz" pos="800"/>
        <p:guide orient="horz" pos="532"/>
        <p:guide orient="horz" pos="2481"/>
        <p:guide orient="horz" pos="3643"/>
        <p:guide orient="horz" pos="4165"/>
        <p:guide orient="horz" pos="3943"/>
        <p:guide orient="horz" pos="1844"/>
        <p:guide orient="horz" pos="2887"/>
        <p:guide pos="229"/>
        <p:guide pos="6035"/>
        <p:guide pos="1531"/>
        <p:guide pos="2948"/>
        <p:guide pos="3250"/>
        <p:guide pos="5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366" y="90"/>
      </p:cViewPr>
      <p:guideLst>
        <p:guide orient="horz" pos="3112"/>
        <p:guide pos="212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rjanssen\Dropbox\Ryan\SU%20App\2015\Value-add\SU%20Class%20Data%20v1.1%2020150518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rjanssen\Dropbox\Ryan\SU%20App\2015\Value-add\SU%20Class%20Data%20v1.1%2020150518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Analysis!$D$28</c:f>
              <c:strCache>
                <c:ptCount val="1"/>
                <c:pt idx="0">
                  <c:v>Before SU</c:v>
                </c:pt>
              </c:strCache>
            </c:strRef>
          </c:tx>
          <c:spPr>
            <a:solidFill>
              <a:srgbClr val="C8C1BC">
                <a:lumMod val="60000"/>
                <a:lumOff val="40000"/>
              </a:srgbClr>
            </a:solidFill>
          </c:spPr>
          <c:cat>
            <c:strRef>
              <c:f>Analysis!$E$27:$I$27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Analysis!$E$28:$I$28</c:f>
              <c:numCache>
                <c:formatCode>General</c:formatCode>
                <c:ptCount val="5"/>
                <c:pt idx="0">
                  <c:v>19</c:v>
                </c:pt>
                <c:pt idx="1">
                  <c:v>7</c:v>
                </c:pt>
                <c:pt idx="2">
                  <c:v>11</c:v>
                </c:pt>
                <c:pt idx="3">
                  <c:v>34</c:v>
                </c:pt>
                <c:pt idx="4">
                  <c:v>6</c:v>
                </c:pt>
              </c:numCache>
            </c:numRef>
          </c:val>
        </c:ser>
        <c:ser>
          <c:idx val="1"/>
          <c:order val="1"/>
          <c:tx>
            <c:strRef>
              <c:f>Analysis!$D$29</c:f>
              <c:strCache>
                <c:ptCount val="1"/>
                <c:pt idx="0">
                  <c:v>After SU</c:v>
                </c:pt>
              </c:strCache>
            </c:strRef>
          </c:tx>
          <c:spPr>
            <a:solidFill>
              <a:srgbClr val="255B89">
                <a:lumMod val="60000"/>
                <a:lumOff val="40000"/>
              </a:srgbClr>
            </a:solidFill>
          </c:spPr>
          <c:cat>
            <c:strRef>
              <c:f>Analysis!$E$27:$I$27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Analysis!$E$29:$I$29</c:f>
              <c:numCache>
                <c:formatCode>General</c:formatCode>
                <c:ptCount val="5"/>
                <c:pt idx="0">
                  <c:v>35</c:v>
                </c:pt>
                <c:pt idx="1">
                  <c:v>4</c:v>
                </c:pt>
                <c:pt idx="2">
                  <c:v>7</c:v>
                </c:pt>
                <c:pt idx="3">
                  <c:v>26</c:v>
                </c:pt>
                <c:pt idx="4">
                  <c:v>5</c:v>
                </c:pt>
              </c:numCache>
            </c:numRef>
          </c:val>
        </c:ser>
        <c:gapWidth val="73"/>
        <c:axId val="132874624"/>
        <c:axId val="132877312"/>
      </c:barChart>
      <c:catAx>
        <c:axId val="132874624"/>
        <c:scaling>
          <c:orientation val="minMax"/>
        </c:scaling>
        <c:axPos val="b"/>
        <c:numFmt formatCode="General" sourceLinked="0"/>
        <c:maj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0" baseline="0">
                <a:solidFill>
                  <a:schemeClr val="tx1">
                    <a:lumMod val="10000"/>
                    <a:lumOff val="90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32877312"/>
        <c:crosses val="autoZero"/>
        <c:auto val="1"/>
        <c:lblAlgn val="ctr"/>
        <c:lblOffset val="100"/>
      </c:catAx>
      <c:valAx>
        <c:axId val="132877312"/>
        <c:scaling>
          <c:orientation val="minMax"/>
          <c:max val="45"/>
        </c:scaling>
        <c:axPos val="l"/>
        <c:title>
          <c:tx>
            <c:rich>
              <a:bodyPr rot="-5400000" vert="horz"/>
              <a:lstStyle/>
              <a:p>
                <a:pPr>
                  <a:defRPr lang="en-GB" baseline="0">
                    <a:solidFill>
                      <a:schemeClr val="bg1"/>
                    </a:solidFill>
                  </a:defRPr>
                </a:pPr>
                <a:r>
                  <a:rPr lang="en-GB" baseline="0" dirty="0" smtClean="0">
                    <a:solidFill>
                      <a:schemeClr val="bg1"/>
                    </a:solidFill>
                  </a:rPr>
                  <a:t>2013 GSP</a:t>
                </a:r>
                <a:endParaRPr lang="en-GB" baseline="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2.4392607174103242E-2"/>
              <c:y val="2.7995406824146991E-2"/>
            </c:manualLayout>
          </c:layout>
        </c:title>
        <c:numFmt formatCode="#,##0" sourceLinked="0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1" baseline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32874624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Analysis!$D$28</c:f>
              <c:strCache>
                <c:ptCount val="1"/>
                <c:pt idx="0">
                  <c:v>Before SU</c:v>
                </c:pt>
              </c:strCache>
            </c:strRef>
          </c:tx>
          <c:spPr>
            <a:solidFill>
              <a:srgbClr val="C8C1BC">
                <a:lumMod val="60000"/>
                <a:lumOff val="40000"/>
              </a:srgbClr>
            </a:solidFill>
          </c:spPr>
          <c:cat>
            <c:strRef>
              <c:f>Analysis!$J$27:$N$27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Analysis!$J$28:$N$28</c:f>
              <c:numCache>
                <c:formatCode>General</c:formatCode>
                <c:ptCount val="5"/>
                <c:pt idx="0">
                  <c:v>16</c:v>
                </c:pt>
                <c:pt idx="1">
                  <c:v>6</c:v>
                </c:pt>
                <c:pt idx="2">
                  <c:v>10</c:v>
                </c:pt>
                <c:pt idx="3">
                  <c:v>32</c:v>
                </c:pt>
                <c:pt idx="4">
                  <c:v>12</c:v>
                </c:pt>
              </c:numCache>
            </c:numRef>
          </c:val>
        </c:ser>
        <c:ser>
          <c:idx val="1"/>
          <c:order val="1"/>
          <c:tx>
            <c:strRef>
              <c:f>Analysis!$D$29</c:f>
              <c:strCache>
                <c:ptCount val="1"/>
                <c:pt idx="0">
                  <c:v>After SU</c:v>
                </c:pt>
              </c:strCache>
            </c:strRef>
          </c:tx>
          <c:spPr>
            <a:solidFill>
              <a:srgbClr val="255B89">
                <a:lumMod val="60000"/>
                <a:lumOff val="40000"/>
              </a:srgbClr>
            </a:solidFill>
          </c:spPr>
          <c:cat>
            <c:strRef>
              <c:f>Analysis!$J$27:$N$27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Analysis!$J$29:$N$29</c:f>
              <c:numCache>
                <c:formatCode>General</c:formatCode>
                <c:ptCount val="5"/>
                <c:pt idx="0">
                  <c:v>42</c:v>
                </c:pt>
                <c:pt idx="1">
                  <c:v>4</c:v>
                </c:pt>
                <c:pt idx="2">
                  <c:v>4</c:v>
                </c:pt>
                <c:pt idx="3">
                  <c:v>19</c:v>
                </c:pt>
                <c:pt idx="4">
                  <c:v>7</c:v>
                </c:pt>
              </c:numCache>
            </c:numRef>
          </c:val>
        </c:ser>
        <c:gapWidth val="73"/>
        <c:axId val="183367936"/>
        <c:axId val="183402880"/>
      </c:barChart>
      <c:catAx>
        <c:axId val="183367936"/>
        <c:scaling>
          <c:orientation val="minMax"/>
        </c:scaling>
        <c:axPos val="b"/>
        <c:numFmt formatCode="General" sourceLinked="0"/>
        <c:maj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0" baseline="0">
                <a:solidFill>
                  <a:schemeClr val="tx1">
                    <a:lumMod val="10000"/>
                    <a:lumOff val="90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83402880"/>
        <c:crosses val="autoZero"/>
        <c:auto val="1"/>
        <c:lblAlgn val="ctr"/>
        <c:lblOffset val="100"/>
      </c:catAx>
      <c:valAx>
        <c:axId val="183402880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 lang="en-GB" baseline="0">
                    <a:solidFill>
                      <a:schemeClr val="bg1"/>
                    </a:solidFill>
                  </a:defRPr>
                </a:pPr>
                <a:r>
                  <a:rPr lang="en-GB" dirty="0" smtClean="0"/>
                  <a:t>2014 GSP</a:t>
                </a:r>
                <a:endParaRPr lang="en-GB" dirty="0"/>
              </a:p>
            </c:rich>
          </c:tx>
          <c:layout>
            <c:manualLayout>
              <c:xMode val="edge"/>
              <c:yMode val="edge"/>
              <c:x val="2.4392607174103242E-2"/>
              <c:y val="3.2625036453776644E-2"/>
            </c:manualLayout>
          </c:layout>
        </c:title>
        <c:numFmt formatCode="#,##0" sourceLinked="0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1" baseline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83367936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</c:v>
                </c:pt>
                <c:pt idx="1">
                  <c:v>76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FFFFFF"/>
              </a:solidFill>
            </a:ln>
          </c:spPr>
          <c:dPt>
            <c:idx val="0"/>
            <c:spPr>
              <a:solidFill>
                <a:schemeClr val="tx1">
                  <a:lumMod val="25000"/>
                  <a:lumOff val="75000"/>
                </a:schemeClr>
              </a:solidFill>
              <a:ln w="19050">
                <a:solidFill>
                  <a:srgbClr val="FFFFFF"/>
                </a:solidFill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 w="19050">
                <a:solidFill>
                  <a:srgbClr val="FFFFFF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69E65E9-D349-4F4E-88CB-74007E5F28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1170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742950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3" y="4693891"/>
            <a:ext cx="5398145" cy="444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D903227-8B06-43CF-BEBF-9FBD2BF164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270379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1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1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1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18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18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8/82/The_Gherkin_close-up_-_geograph.org.uk_-_170515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8" r="44153" b="49268"/>
          <a:stretch/>
        </p:blipFill>
        <p:spPr bwMode="auto">
          <a:xfrm>
            <a:off x="176982" y="208860"/>
            <a:ext cx="9567093" cy="65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406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50" b="0" i="0" kern="1200">
                <a:solidFill>
                  <a:schemeClr val="tx1">
                    <a:tint val="75000"/>
                  </a:schemeClr>
                </a:solidFill>
                <a:latin typeface="Oswald Light"/>
                <a:ea typeface="+mn-ea"/>
                <a:cs typeface="Oswald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 userDrawn="1"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PEAK-VALUED MARKET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1254" y="2559733"/>
            <a:ext cx="3525162" cy="4109291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800" b="0" dirty="0" smtClean="0">
                <a:solidFill>
                  <a:srgbClr val="255B89"/>
                </a:solidFill>
                <a:latin typeface="Garamond"/>
                <a:cs typeface="Garamond"/>
              </a:rPr>
              <a:t>A Growing Sector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The EDM sector is showing significant growth potential, due to a number of factors which 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Growing assets held by the fund management industry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Increasing numbers of fund managers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Increased regulatory scrutiny as a result of the 2008 global financial crisis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There is also significant M&amp;A activity amongst competitors in the sector, including: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Marlin Equity Partners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 acquisition of       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Asset Control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(2013)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Markit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’s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Cadis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(2012)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RR Donnelley's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Bowne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(2010, 10x EV: LTM EBIDTA)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However, a Multiples-over-time analysis on comparable service providers to the fund management industry (see attached .xlsx) shows that the industry is well above its 10-year average valuation (of 13.1x EV:LTM EBITDA)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911600" y="1548384"/>
            <a:ext cx="5651500" cy="3450336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911600" y="1596565"/>
            <a:ext cx="47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0" i="1" dirty="0" smtClean="0">
                <a:solidFill>
                  <a:srgbClr val="FFFFFF"/>
                </a:solidFill>
                <a:latin typeface="Garamond"/>
                <a:cs typeface="Garamond"/>
              </a:rPr>
              <a:t>Multiples-over-time analysis: </a:t>
            </a:r>
            <a:r>
              <a:rPr lang="en-GB" b="0" i="1" dirty="0" smtClean="0">
                <a:solidFill>
                  <a:srgbClr val="FFFFFF"/>
                </a:solidFill>
                <a:latin typeface="Garamond"/>
                <a:cs typeface="Garamond"/>
              </a:rPr>
              <a:t>(sector EV:EBITDA, LTM)</a:t>
            </a:r>
            <a:endParaRPr lang="en-GB" sz="2000" b="0" i="1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336482" y="6491786"/>
            <a:ext cx="12186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dirty="0" smtClean="0">
                <a:solidFill>
                  <a:schemeClr val="bg1">
                    <a:lumMod val="95000"/>
                  </a:schemeClr>
                </a:solidFill>
                <a:latin typeface="Trebuchet MS" pitchFamily="34" charset="0"/>
              </a:rPr>
              <a:t>Source: S&amp;P Capital IQ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06" y="393352"/>
            <a:ext cx="3651366" cy="388800"/>
          </a:xfrm>
        </p:spPr>
        <p:txBody>
          <a:bodyPr/>
          <a:lstStyle>
            <a:lvl1pPr>
              <a:defRPr sz="4000">
                <a:latin typeface="Oswald DemiBold" panose="02000703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419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845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03470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205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1098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65380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33092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61790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90323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7865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602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8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1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3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230851" name="Title" descr="Text Box: Flysheet heading"/>
          <p:cNvSpPr>
            <a:spLocks noGrp="1" noChangeArrowheads="1"/>
          </p:cNvSpPr>
          <p:nvPr>
            <p:ph type="ctrTitle"/>
          </p:nvPr>
        </p:nvSpPr>
        <p:spPr>
          <a:xfrm>
            <a:off x="487363" y="2566988"/>
            <a:ext cx="8924925" cy="690562"/>
          </a:xfrm>
          <a:prstGeom prst="rect">
            <a:avLst/>
          </a:prstGeom>
          <a:ln/>
        </p:spPr>
        <p:txBody>
          <a:bodyPr bIns="36000" anchor="b"/>
          <a:lstStyle>
            <a:lvl1pPr>
              <a:defRPr sz="2600"/>
            </a:lvl1pPr>
          </a:lstStyle>
          <a:p>
            <a:r>
              <a:rPr lang="en-US" altLang="ja-JP" dirty="0"/>
              <a:t>Flysheet heading</a:t>
            </a:r>
          </a:p>
        </p:txBody>
      </p:sp>
      <p:sp>
        <p:nvSpPr>
          <p:cNvPr id="1230852" name="SubTitle" descr="Text Box: Flysheet subheading"/>
          <p:cNvSpPr>
            <a:spLocks noGrp="1" noChangeArrowheads="1"/>
          </p:cNvSpPr>
          <p:nvPr>
            <p:ph type="subTitle" idx="1"/>
          </p:nvPr>
        </p:nvSpPr>
        <p:spPr>
          <a:xfrm>
            <a:off x="487363" y="3257550"/>
            <a:ext cx="8924925" cy="571500"/>
          </a:xfrm>
          <a:prstGeom prst="rect">
            <a:avLst/>
          </a:prstGeom>
          <a:ln/>
        </p:spPr>
        <p:txBody>
          <a:bodyPr bIns="36000"/>
          <a:lstStyle>
            <a:lvl1pPr>
              <a:defRPr sz="2600" b="0"/>
            </a:lvl1pPr>
          </a:lstStyle>
          <a:p>
            <a:r>
              <a:rPr lang="en-US" altLang="ja-JP"/>
              <a:t>Flysheet subheading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4013" y="1270000"/>
            <a:ext cx="9226550" cy="4808538"/>
          </a:xfrm>
        </p:spPr>
        <p:txBody>
          <a:bodyPr/>
          <a:lstStyle>
            <a:lvl1pPr>
              <a:defRPr lang="en-US" sz="16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altLang="ja-JP" sz="16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>
              <a:defRPr lang="en-GB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013" y="1270000"/>
            <a:ext cx="4389438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spcAft>
                <a:spcPts val="0"/>
              </a:spcAft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91126" y="1270000"/>
            <a:ext cx="4389437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30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42" y="568493"/>
            <a:ext cx="9264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2400" b="1" kern="0" dirty="0">
                <a:solidFill>
                  <a:srgbClr val="5E5F6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596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31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14344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4348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29837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229838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906" y="541923"/>
            <a:ext cx="9237662" cy="3888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44586" y="1270003"/>
            <a:ext cx="89154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1" r:id="rId2"/>
    <p:sldLayoutId id="2147483662" r:id="rId3"/>
    <p:sldLayoutId id="2147483663" r:id="rId4"/>
    <p:sldLayoutId id="2147483685" r:id="rId5"/>
    <p:sldLayoutId id="2147483664" r:id="rId6"/>
    <p:sldLayoutId id="2147483666" r:id="rId7"/>
    <p:sldLayoutId id="2147483667" r:id="rId8"/>
  </p:sldLayoutIdLst>
  <p:hf hdr="0" ftr="0" dt="0"/>
  <p:txStyles>
    <p:titleStyle>
      <a:lvl1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0" lang="en-US" altLang="ja-JP" sz="2400" b="1" i="0" u="none" strike="noStrike" kern="0" cap="none" spc="0" normalizeH="0" baseline="0" noProof="0" dirty="0" smtClean="0">
          <a:ln>
            <a:noFill/>
          </a:ln>
          <a:solidFill>
            <a:srgbClr val="5E5F61"/>
          </a:solidFill>
          <a:effectLst/>
          <a:uLnTx/>
          <a:uFillTx/>
          <a:latin typeface="+mj-lt"/>
          <a:ea typeface="+mj-ea"/>
          <a:cs typeface="+mj-cs"/>
        </a:defRPr>
      </a:lvl1pPr>
      <a:lvl2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2pPr>
      <a:lvl3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3pPr>
      <a:lvl4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4pPr>
      <a:lvl5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5pPr>
      <a:lvl6pPr marL="4572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6pPr>
      <a:lvl7pPr marL="9144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7pPr>
      <a:lvl8pPr marL="13716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8pPr>
      <a:lvl9pPr marL="18288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9pPr>
    </p:titleStyle>
    <p:bodyStyle>
      <a:lvl1pPr marL="0" indent="0" algn="l" defTabSz="728663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120000"/>
        <a:buFont typeface="Wingdings" pitchFamily="2" charset="2"/>
        <a:buNone/>
        <a:defRPr lang="en-US" sz="1600" b="1" dirty="0" smtClean="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266700" indent="-266700" algn="l" defTabSz="728663" rtl="0" eaLnBrk="0" fontAlgn="base" hangingPunct="0">
        <a:lnSpc>
          <a:spcPct val="100000"/>
        </a:lnSpc>
        <a:spcBef>
          <a:spcPts val="300"/>
        </a:spcBef>
        <a:spcAft>
          <a:spcPts val="600"/>
        </a:spcAft>
        <a:buClr>
          <a:srgbClr val="00A0C2"/>
        </a:buClr>
        <a:buSzPct val="70000"/>
        <a:buFont typeface="Wingdings" pitchFamily="2" charset="2"/>
        <a:buChar char="u"/>
        <a:defRPr lang="en-US" altLang="ja-JP" sz="1600" b="0" kern="1200" dirty="0" smtClean="0">
          <a:solidFill>
            <a:schemeClr val="accent1"/>
          </a:solidFill>
          <a:latin typeface="Arial"/>
          <a:ea typeface="+mn-ea"/>
          <a:cs typeface="Arial"/>
        </a:defRPr>
      </a:lvl2pPr>
      <a:lvl3pPr marL="447675" indent="-180975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accent1"/>
        </a:buClr>
        <a:buSzPct val="60000"/>
        <a:buFont typeface="Wingdings 2" pitchFamily="18" charset="2"/>
        <a:buChar char="¯"/>
        <a:defRPr lang="en-US" sz="1600" dirty="0" smtClean="0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marL="785812" indent="-342900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–"/>
        <a:tabLst/>
        <a:defRPr lang="en-US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4pPr>
      <a:lvl5pPr marL="974725" indent="-342900" algn="l" defTabSz="728663" rtl="0" eaLnBrk="0" fontAlgn="base" hangingPunct="0">
        <a:lnSpc>
          <a:spcPts val="1400"/>
        </a:lnSpc>
        <a:spcBef>
          <a:spcPts val="300"/>
        </a:spcBef>
        <a:spcAft>
          <a:spcPts val="600"/>
        </a:spcAft>
        <a:buClr>
          <a:srgbClr val="5E5F61"/>
        </a:buClr>
        <a:buSzPct val="100000"/>
        <a:buFont typeface="Arial" pitchFamily="34" charset="0"/>
        <a:buChar char="∙"/>
        <a:defRPr lang="en-GB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5pPr>
      <a:lvl6pPr marL="11636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6pPr>
      <a:lvl7pPr marL="16208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7pPr>
      <a:lvl8pPr marL="20780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8pPr>
      <a:lvl9pPr marL="25352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234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09922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Garamond"/>
                <a:cs typeface="Garamond"/>
              </a:rPr>
              <a:t>STRICTLY PRIVATE AND CONFIDENTIAL</a:t>
            </a:r>
            <a:endParaRPr lang="en-US" sz="1400" spc="100" dirty="0">
              <a:solidFill>
                <a:srgbClr val="7898B3"/>
              </a:solidFill>
              <a:latin typeface="Garamond"/>
              <a:cs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8333"/>
          <a:stretch/>
        </p:blipFill>
        <p:spPr>
          <a:xfrm>
            <a:off x="21845" y="1609198"/>
            <a:ext cx="3845051" cy="37952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5157" y="3706690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C8C1BC"/>
                </a:solidFill>
                <a:latin typeface="Oswald Regular"/>
                <a:cs typeface="Oswald Regular"/>
              </a:rPr>
              <a:t>PREPARED BY</a:t>
            </a:r>
            <a:endParaRPr lang="en-US" sz="1800" b="0" spc="300" dirty="0">
              <a:solidFill>
                <a:srgbClr val="C8C1BC"/>
              </a:solidFill>
              <a:latin typeface="Oswald Regular"/>
              <a:cs typeface="Oswald Regular"/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3674364" y="2239526"/>
            <a:ext cx="6876352" cy="94657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DemiBold"/>
                <a:ea typeface="+mj-ea"/>
                <a:cs typeface="Oswald DemiBold"/>
              </a:rPr>
              <a:t>!!! TITLE</a:t>
            </a:r>
            <a:endParaRPr lang="en-US" altLang="ja-JP" sz="4000" b="0" kern="0" dirty="0">
              <a:solidFill>
                <a:srgbClr val="292929">
                  <a:lumMod val="90000"/>
                  <a:lumOff val="1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3674364" y="2928699"/>
            <a:ext cx="6502236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2400" b="0" kern="0" dirty="0" smtClean="0">
                <a:solidFill>
                  <a:srgbClr val="292929">
                    <a:lumMod val="50000"/>
                    <a:lumOff val="50000"/>
                  </a:srgbClr>
                </a:solidFill>
                <a:latin typeface="Oswald DemiBold"/>
                <a:ea typeface="+mj-ea"/>
                <a:cs typeface="Oswald DemiBold"/>
              </a:rPr>
              <a:t>!!! SUBTITLE</a:t>
            </a:r>
            <a:endParaRPr lang="en-US" altLang="ja-JP" sz="2400" b="0" kern="0" dirty="0">
              <a:solidFill>
                <a:srgbClr val="292929">
                  <a:lumMod val="50000"/>
                  <a:lumOff val="5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96118" y="4022360"/>
            <a:ext cx="20361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MATT HOLMAN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PAUL BLANKLEY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RYAN JANSSEN</a:t>
            </a:r>
            <a:endParaRPr lang="en-US" sz="1800" b="0" spc="300" dirty="0">
              <a:solidFill>
                <a:srgbClr val="255B89"/>
              </a:solidFill>
              <a:latin typeface="Oswald Regular"/>
              <a:cs typeface="Oswald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01569" y="6481474"/>
            <a:ext cx="1688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30 NOVEMBER 2017</a:t>
            </a:r>
            <a:endParaRPr lang="en-US" b="0" dirty="0">
              <a:solidFill>
                <a:srgbClr val="292929">
                  <a:lumMod val="90000"/>
                  <a:lumOff val="10000"/>
                </a:srgbClr>
              </a:solidFill>
              <a:latin typeface="Oswald Regular"/>
              <a:cs typeface="Oswald Regula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91275" y="5709786"/>
            <a:ext cx="7924802" cy="3124199"/>
          </a:xfrm>
          <a:prstGeom prst="rect">
            <a:avLst/>
          </a:prstGeom>
        </p:spPr>
      </p:pic>
      <p:pic>
        <p:nvPicPr>
          <p:cNvPr id="17" name="Picture 4" descr="http://images.hngn.com/data/images/full/220066/asteroid-extinc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8" y="1822742"/>
            <a:ext cx="4724400" cy="24414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083845" y="1609198"/>
            <a:ext cx="5584588" cy="4623936"/>
          </a:xfrm>
          <a:prstGeom prst="rect">
            <a:avLst/>
          </a:prstGeom>
        </p:spPr>
      </p:pic>
      <p:pic>
        <p:nvPicPr>
          <p:cNvPr id="32770" name="Picture 2" descr="https://lh6.googleusercontent.com/VtOVUA5vOcZC5e7vQBgqY4ihNlam2JdT3yvSeC0a6SyCkARbi-skH0R-2ikrFIgAXSlQpWppFPojSq_SDBFEh5j_oKVWS2gIMRT9RUqmbsjCe_kxa98oxXk-xhBk3y0teQK5a5iBOM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731125" y="-4271963"/>
            <a:ext cx="9753600" cy="52768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ry\Dropbox\GIT\182proj\Presentation\lens_zdot+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560412" y="2082521"/>
            <a:ext cx="186304" cy="164281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ry\Dropbox\GIT\182proj\Presentation\lens_zdot+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71418" y="21776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:\Users\ry\Dropbox\GIT\182proj\Presentation\lens_zdot+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66225" y="2207603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1" y="1659662"/>
            <a:ext cx="9906000" cy="519833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HELIOCENTRICITY</a:t>
            </a:r>
            <a:endParaRPr lang="en-US" altLang="ja-JP" sz="20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CORE INTUITION</a:t>
            </a:r>
            <a:endParaRPr lang="en-US" altLang="ja-JP" sz="44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3432" y="412750"/>
            <a:ext cx="5309936" cy="136792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000" b="0" dirty="0">
                <a:solidFill>
                  <a:srgbClr val="5F6062"/>
                </a:solidFill>
              </a:rPr>
              <a:t>We propose a transformed heliocentric view.</a:t>
            </a:r>
          </a:p>
          <a:p>
            <a:endParaRPr lang="en-US" sz="1000" b="0" dirty="0">
              <a:solidFill>
                <a:srgbClr val="5F6062"/>
              </a:solidFill>
            </a:endParaRPr>
          </a:p>
          <a:p>
            <a:r>
              <a:rPr lang="en-US" sz="1000" b="0" dirty="0">
                <a:solidFill>
                  <a:srgbClr val="5F6062"/>
                </a:solidFill>
              </a:rPr>
              <a:t>This view lets us compare asteroid </a:t>
            </a:r>
            <a:r>
              <a:rPr lang="en-US" sz="1000" b="0" dirty="0" err="1">
                <a:solidFill>
                  <a:srgbClr val="5F6062"/>
                </a:solidFill>
              </a:rPr>
              <a:t>tracklets</a:t>
            </a:r>
            <a:r>
              <a:rPr lang="en-US" sz="1000" b="0" dirty="0">
                <a:solidFill>
                  <a:srgbClr val="5F6062"/>
                </a:solidFill>
              </a:rPr>
              <a:t> in common time.</a:t>
            </a:r>
          </a:p>
          <a:p>
            <a:endParaRPr lang="en-US" sz="1000" b="0" dirty="0">
              <a:solidFill>
                <a:srgbClr val="5F6062"/>
              </a:solidFill>
            </a:endParaRPr>
          </a:p>
          <a:p>
            <a:r>
              <a:rPr lang="en-US" sz="1000" b="0" dirty="0">
                <a:solidFill>
                  <a:srgbClr val="5F6062"/>
                </a:solidFill>
              </a:rPr>
              <a:t>Since the heliocentric view allows comparison in common time, it makes clustering methods very applicable.</a:t>
            </a:r>
          </a:p>
        </p:txBody>
      </p:sp>
    </p:spTree>
    <p:extLst>
      <p:ext uri="{BB962C8B-B14F-4D97-AF65-F5344CB8AC3E}">
        <p14:creationId xmlns:p14="http://schemas.microsoft.com/office/powerpoint/2010/main" xmlns="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</a:t>
            </a: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!!!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92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endParaRP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97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endParaRPr>
              </a:p>
            </p:txBody>
          </p:sp>
        </p:grpSp>
        <p:sp>
          <p:nvSpPr>
            <p:cNvPr id="98" name="Rectangle 97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330041" y="1864969"/>
            <a:ext cx="33364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Running full sky in a single cluster is computationally intractable [O(n log n)]</a:t>
            </a:r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cxnSp>
        <p:nvCxnSpPr>
          <p:cNvPr id="112" name="Straight Connector 111"/>
          <p:cNvCxnSpPr>
            <a:endCxn id="99" idx="0"/>
          </p:cNvCxnSpPr>
          <p:nvPr/>
        </p:nvCxnSpPr>
        <p:spPr bwMode="auto">
          <a:xfrm>
            <a:off x="3212326" y="3245399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</a:t>
            </a: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!!!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34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39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endParaRP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4905" y="4643805"/>
            <a:ext cx="4937719" cy="978729"/>
            <a:chOff x="872531" y="4663131"/>
            <a:chExt cx="4042367" cy="978729"/>
          </a:xfrm>
        </p:grpSpPr>
        <p:grpSp>
          <p:nvGrpSpPr>
            <p:cNvPr id="44" name="Group 17"/>
            <p:cNvGrpSpPr/>
            <p:nvPr/>
          </p:nvGrpSpPr>
          <p:grpSpPr>
            <a:xfrm>
              <a:off x="872531" y="4663131"/>
              <a:ext cx="4042367" cy="978729"/>
              <a:chOff x="6357389" y="1413355"/>
              <a:chExt cx="1287468" cy="769691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Z-VELOCITIES, SOLVE OTHER MOTION PARAMS</a:t>
                </a:r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4905" y="5758506"/>
            <a:ext cx="4937719" cy="978729"/>
            <a:chOff x="891581" y="5853756"/>
            <a:chExt cx="4042367" cy="978729"/>
          </a:xfrm>
        </p:grpSpPr>
        <p:grpSp>
          <p:nvGrpSpPr>
            <p:cNvPr id="49" name="Group 21"/>
            <p:cNvGrpSpPr/>
            <p:nvPr/>
          </p:nvGrpSpPr>
          <p:grpSpPr>
            <a:xfrm>
              <a:off x="891581" y="5853756"/>
              <a:ext cx="4042367" cy="978729"/>
              <a:chOff x="6357389" y="1413355"/>
              <a:chExt cx="1287468" cy="769691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6 PARAMS: X/Y/Z POSITION,  X/Y/Z - VELOCITY</a:t>
                </a:r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endParaRP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</a:t>
              </a:r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.</a:t>
              </a:r>
              <a:endParaRPr lang="en-US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6310992" y="3378511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4 of our 6 motion parameters are            known, and 1 is        relatively constant</a:t>
            </a:r>
          </a:p>
          <a:p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Model is linear in            the parameters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3212326" y="3245399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3212326" y="4387565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>
            <a:off x="3212326" y="5517490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1"/>
            <a:ext cx="9906000" cy="1771650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15150" y="2834333"/>
            <a:ext cx="2847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We tune two      hyper-parameters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</a:t>
            </a:r>
            <a:endParaRPr lang="en-US" sz="28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1) OPTIMAL</a:t>
            </a:r>
          </a:p>
          <a:p>
            <a:r>
              <a:rPr lang="en-US" sz="2800" b="0" dirty="0" smtClean="0">
                <a:solidFill>
                  <a:schemeClr val="accent6"/>
                </a:solidFill>
                <a:latin typeface="Oswald Light"/>
                <a:cs typeface="Oswald Light"/>
              </a:rPr>
              <a:t>    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CLUSTER RADIUS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2)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WEIGHTING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OF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VELOCITY VS. 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POSITION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924097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TUNE CLUSTERING HYPERPARAMETERS OVER A KNOWN TRAINING SET (THANKS TO MINOR </a:t>
            </a: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PLANET </a:t>
            </a: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CENTER)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858" y="1952625"/>
            <a:ext cx="5307217" cy="481318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40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endParaRP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45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endParaRP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50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Z-VELOCITIES, SOLVE OTHER X/Y MOTION PARAMS</a:t>
                </a:r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24905" y="5758506"/>
            <a:ext cx="4937719" cy="978729"/>
            <a:chOff x="891581" y="5853756"/>
            <a:chExt cx="4042367" cy="978729"/>
          </a:xfrm>
        </p:grpSpPr>
        <p:grpSp>
          <p:nvGrpSpPr>
            <p:cNvPr id="58" name="Group 21"/>
            <p:cNvGrpSpPr/>
            <p:nvPr/>
          </p:nvGrpSpPr>
          <p:grpSpPr>
            <a:xfrm>
              <a:off x="891581" y="5853756"/>
              <a:ext cx="4042367" cy="978729"/>
              <a:chOff x="6357389" y="1413355"/>
              <a:chExt cx="1287468" cy="769691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6 PARAMS: X/Y/Z POSITION,  X/Y/Z - VELOCITY</a:t>
                </a:r>
                <a:endParaRPr lang="en-US" sz="2400" b="0" dirty="0" smtClean="0">
                  <a:solidFill>
                    <a:schemeClr val="bg1">
                      <a:lumMod val="95000"/>
                    </a:schemeClr>
                  </a:solidFill>
                  <a:latin typeface="Oswald Light"/>
                  <a:cs typeface="Oswald Light"/>
                </a:endParaRP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</a:t>
              </a:r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.</a:t>
              </a:r>
              <a:endParaRPr lang="en-US" dirty="0"/>
            </a:p>
          </p:txBody>
        </p:sp>
      </p:grpSp>
      <p:sp>
        <p:nvSpPr>
          <p:cNvPr id="62" name="Right Brace 61"/>
          <p:cNvSpPr/>
          <p:nvPr/>
        </p:nvSpPr>
        <p:spPr bwMode="auto">
          <a:xfrm>
            <a:off x="6029324" y="1990588"/>
            <a:ext cx="892175" cy="4749840"/>
          </a:xfrm>
          <a:prstGeom prst="rightBrace">
            <a:avLst>
              <a:gd name="adj1" fmla="val 46499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1555" y="2006445"/>
            <a:ext cx="4137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TRAIN CLUSTER RADIUS/WEIGHTING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3212326" y="3245399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>
            <a:off x="3212326" y="4387565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>
            <a:off x="3212326" y="5517490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xmlns="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" y="0"/>
            <a:ext cx="3702818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208604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OPTIMAL CLUSTER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RADIUS: 0.005-0.010AU</a:t>
            </a:r>
            <a:endParaRPr lang="en-GB" altLang="ja-JP" sz="1800" b="0" kern="0" spc="300" dirty="0" smtClean="0">
              <a:solidFill>
                <a:srgbClr val="255B89">
                  <a:lumMod val="60000"/>
                  <a:lumOff val="4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60157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PERFORMANCE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029" name="Picture 5" descr="C:\Users\ry\Dropbox\GIT\182proj\Presentation\nclust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642" y="125604"/>
            <a:ext cx="4972026" cy="3314684"/>
          </a:xfrm>
          <a:prstGeom prst="rect">
            <a:avLst/>
          </a:prstGeom>
          <a:noFill/>
        </p:spPr>
      </p:pic>
      <p:pic>
        <p:nvPicPr>
          <p:cNvPr id="1030" name="Picture 6" descr="C:\Users\ry\Dropbox\GIT\182proj\Presentation\nerro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9642" y="3477290"/>
            <a:ext cx="4972026" cy="331468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19742" y="3664775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Selected KD-tree clustering for optimal speed (!!!)</a:t>
            </a:r>
          </a:p>
          <a:p>
            <a:pPr algn="r"/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Also had good results with agglomerative clustering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8028" y="178464"/>
            <a:ext cx="4532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Total clusters detected vs. KD-tree cluster radius 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23470" y="3511356"/>
            <a:ext cx="3610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Error rate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ry\Dropbox\GIT\182proj\Presentation\asteroids_wo_singletons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806" y="536820"/>
            <a:ext cx="7625678" cy="6778379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 bwMode="auto">
          <a:xfrm>
            <a:off x="7791450" y="1"/>
            <a:ext cx="2114550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RESULTS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SUCCESSFULLY IDENTIFIES 90% OF ASTEROIDS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208000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01568" y="5803337"/>
            <a:ext cx="5959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…AND NOW, MORE STUDENTS ARE LAUNCHING THEIR PROJECTS AFTER THE GSP.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18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CONCLUSIONS, LIMITATIONS, NEXT STEPS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1705" y="2614863"/>
            <a:ext cx="5229727" cy="269507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We were able to find matching </a:t>
            </a:r>
            <a:r>
              <a:rPr lang="en-US" sz="1000" b="0" dirty="0" err="1" smtClean="0">
                <a:solidFill>
                  <a:srgbClr val="5F6062"/>
                </a:solidFill>
                <a:latin typeface="+mn-lt"/>
              </a:rPr>
              <a:t>tracklets</a:t>
            </a:r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 using the heliocentric transform</a:t>
            </a:r>
          </a:p>
          <a:p>
            <a:endParaRPr lang="en-US" sz="1000" b="0" dirty="0">
              <a:solidFill>
                <a:srgbClr val="5F6062"/>
              </a:solidFill>
              <a:latin typeface="+mn-lt"/>
            </a:endParaRPr>
          </a:p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We were also able to do so in just O(n log n) time, scalable solution!!</a:t>
            </a:r>
          </a:p>
          <a:p>
            <a:endParaRPr lang="en-US" sz="1000" b="0" dirty="0">
              <a:solidFill>
                <a:srgbClr val="5F6062"/>
              </a:solidFill>
              <a:latin typeface="+mn-lt"/>
            </a:endParaRPr>
          </a:p>
          <a:p>
            <a:endParaRPr lang="en-US" sz="1000" b="0" dirty="0" smtClean="0">
              <a:solidFill>
                <a:srgbClr val="5F606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rcRect l="3056" t="2043"/>
          <a:stretch>
            <a:fillRect/>
          </a:stretch>
        </p:blipFill>
        <p:spPr>
          <a:xfrm>
            <a:off x="6320413" y="2079381"/>
            <a:ext cx="3360162" cy="438622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26289" y="2574785"/>
            <a:ext cx="59597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Mandate from Congress:</a:t>
            </a: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&gt;90% of potentially hazardous asteroids must be tracks</a:t>
            </a: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/>
            </a:r>
            <a:b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</a:b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Currently, we have </a:t>
            </a:r>
            <a:r>
              <a:rPr lang="en-US" sz="32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170m </a:t>
            </a:r>
            <a:r>
              <a:rPr lang="en-US" sz="320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observervations</a:t>
            </a:r>
            <a:r>
              <a:rPr lang="en-US" sz="32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of known asteroids</a:t>
            </a:r>
            <a:endParaRPr lang="en-US" sz="32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7" descr="C:\Users\ry\Dropbox\GIT\182proj\Presentation\AUC_asteroi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6171" y="1172537"/>
            <a:ext cx="7593696" cy="50624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:\Users\ry\Dropbox\GIT\182proj\Presentation\dendro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838199"/>
            <a:ext cx="7734300" cy="5800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1" y="2006600"/>
            <a:ext cx="9906000" cy="48514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37627" y="177182"/>
            <a:ext cx="4764210" cy="202643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 The first insight which becomes apparent from the study is that Singularity University is doing a great (and increasingly great) job!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The 2014 class created a much higher number of new entrepreneurs than the 2013 class (almost double).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The 2014 class also increased its number of technically-skilled students (which we will see later is important to business creation).</a:t>
            </a: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</a:pP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GB" sz="140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9516" y="5563053"/>
            <a:ext cx="5042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SINGULARITY CREATED ALMOST TWICE AS MANY ENTREPRENEURS IN 2014…</a:t>
            </a:r>
            <a:endParaRPr lang="en-US" sz="28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329515" y="2529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/>
          </p:nvPr>
        </p:nvGraphicFramePr>
        <p:xfrm>
          <a:off x="5026526" y="2529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 rot="16200000">
            <a:off x="969201" y="3991057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BEFORE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1279601" y="4007273"/>
            <a:ext cx="7072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AFTER 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5674552" y="3991058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BEFORE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5984952" y="4007274"/>
            <a:ext cx="7072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AFTER 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GREAT PROGRESS</a:t>
            </a:r>
            <a:endParaRPr lang="en-US" altLang="ja-JP" sz="18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2013 vs 2014 GSP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1835912" y="2463800"/>
            <a:ext cx="6259576" cy="3355509"/>
          </a:xfrm>
          <a:prstGeom prst="rect">
            <a:avLst/>
          </a:prstGeom>
          <a:solidFill>
            <a:schemeClr val="accent1">
              <a:alpha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43" name="Chart 42"/>
          <p:cNvGraphicFramePr/>
          <p:nvPr>
            <p:extLst/>
          </p:nvPr>
        </p:nvGraphicFramePr>
        <p:xfrm>
          <a:off x="1151967" y="2747262"/>
          <a:ext cx="4640072" cy="309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12"/>
          <p:cNvSpPr/>
          <p:nvPr/>
        </p:nvSpPr>
        <p:spPr>
          <a:xfrm>
            <a:off x="3411865" y="3215132"/>
            <a:ext cx="12218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cs typeface="Oswald DemiBold"/>
              </a:rPr>
              <a:t>18%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2777063" y="3645457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0" kern="0" dirty="0" smtClean="0">
                <a:solidFill>
                  <a:srgbClr val="FFFFFF">
                    <a:lumMod val="95000"/>
                  </a:srgbClr>
                </a:solidFill>
                <a:latin typeface="Oswald DemiBold"/>
                <a:cs typeface="Oswald DemiBold"/>
              </a:rPr>
              <a:t>2013 GSP</a:t>
            </a:r>
            <a:endParaRPr lang="en-GB" sz="1800" dirty="0">
              <a:solidFill>
                <a:srgbClr val="FFFFFF">
                  <a:lumMod val="95000"/>
                </a:srgbClr>
              </a:solidFill>
            </a:endParaRPr>
          </a:p>
        </p:txBody>
      </p:sp>
      <p:grpSp>
        <p:nvGrpSpPr>
          <p:cNvPr id="2" name="Group 35"/>
          <p:cNvGrpSpPr/>
          <p:nvPr/>
        </p:nvGrpSpPr>
        <p:grpSpPr>
          <a:xfrm>
            <a:off x="4113106" y="2747262"/>
            <a:ext cx="4640072" cy="3093382"/>
            <a:chOff x="3888062" y="2634994"/>
            <a:chExt cx="4640072" cy="3093382"/>
          </a:xfrm>
        </p:grpSpPr>
        <p:graphicFrame>
          <p:nvGraphicFramePr>
            <p:cNvPr id="28" name="Chart 27"/>
            <p:cNvGraphicFramePr/>
            <p:nvPr>
              <p:extLst/>
            </p:nvPr>
          </p:nvGraphicFramePr>
          <p:xfrm>
            <a:off x="3888062" y="2634994"/>
            <a:ext cx="4640072" cy="3093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0" name="Rectangle 29"/>
            <p:cNvSpPr/>
            <p:nvPr/>
          </p:nvSpPr>
          <p:spPr>
            <a:xfrm>
              <a:off x="6180973" y="3412744"/>
              <a:ext cx="143500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800" kern="0" dirty="0" smtClean="0">
                  <a:solidFill>
                    <a:srgbClr val="FFFFFF"/>
                  </a:solidFill>
                  <a:latin typeface="Oswald DemiBold"/>
                  <a:cs typeface="Oswald DemiBold"/>
                </a:rPr>
                <a:t>24%</a:t>
              </a:r>
              <a:endParaRPr lang="en-GB" sz="4800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5505837" y="3534714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800" b="0" kern="0" dirty="0" smtClean="0">
                  <a:solidFill>
                    <a:srgbClr val="FFFFFF">
                      <a:lumMod val="95000"/>
                    </a:srgbClr>
                  </a:solidFill>
                  <a:latin typeface="Oswald DemiBold"/>
                  <a:cs typeface="Oswald DemiBold"/>
                </a:rPr>
                <a:t>2014 GSP</a:t>
              </a:r>
              <a:endParaRPr lang="en-GB" sz="1800" dirty="0">
                <a:solidFill>
                  <a:srgbClr val="FFFFFF">
                    <a:lumMod val="95000"/>
                  </a:srgbClr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930401" y="2475397"/>
            <a:ext cx="614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Oswald Light"/>
              </a:rPr>
              <a:t>Proportion of students with GSP project businesses post-graduation:</a:t>
            </a:r>
            <a:endParaRPr lang="en-GB" sz="20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0" y="0"/>
            <a:ext cx="9906000" cy="2353056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01568" y="5803337"/>
            <a:ext cx="5959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…AND NOW, MORE STUDENTS ARE LAUNCHING THEIR PROJECTS AFTER THE GSP.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86827" y="177182"/>
            <a:ext cx="4764210" cy="202643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Secondly, the overall number of students who chose to launch their projects after the GSP has increased by one third in the past year.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As a key metric of this study, and (as I understand) a top priority for the University, this is a huge win.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The question, then, is what is driving this improvement?  And how can SU continue to improve?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We’ll examine these questions in detail over the next several slides.</a:t>
            </a:r>
            <a:endParaRPr lang="en-GB" sz="1400" b="0" dirty="0">
              <a:solidFill>
                <a:srgbClr val="292929">
                  <a:lumMod val="10000"/>
                  <a:lumOff val="90000"/>
                </a:srgbClr>
              </a:solidFill>
              <a:latin typeface="Garamond"/>
              <a:cs typeface="Garamond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GREAT PROGRESS</a:t>
            </a:r>
            <a:endParaRPr lang="en-US" altLang="ja-JP" sz="18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2013 vs 2014 GSP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800" b="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cs typeface="Garamond"/>
              </a:rPr>
              <a:t>A unique investing skill-set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In my experience investing in Fintech, I’ve learned that the sector needs both a unique skill-set and approach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Fintech is unique to other growth sectors in several ways: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Regulation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lang="en-GB" sz="1100" b="0" dirty="0">
                <a:solidFill>
                  <a:srgbClr val="FFFFFF"/>
                </a:solidFill>
                <a:latin typeface="Garamond"/>
                <a:cs typeface="Garamond"/>
              </a:rPr>
              <a:t>– 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Understanding regulatory environment (and more importantly, how regulation may change) is highly important for managing downside risk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Incumbents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– Companies within the sector are often displacing large, entrenched incumbents.  Focus and speed are key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Differentiation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– Capital is a commodity.  A clear, sustainable competitive advantage is especially important here.  And the advantage must be structural to the business model, rather than dependent on team or a short-term relationship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The following pages present three sector opportunities which satisfy these requirements</a:t>
            </a: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A DIVERSE SECTOR</a:t>
            </a:r>
            <a:endParaRPr lang="en-US" altLang="ja-JP" sz="40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FINTECH AND FINANCIAL SERVICES</a:t>
            </a:r>
            <a:endParaRPr lang="en-US" altLang="ja-JP" sz="18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3693" b="89773" l="9904" r="89936">
                        <a14:foregroundMark x1="25240" y1="32102" x2="25240" y2="32102"/>
                        <a14:foregroundMark x1="36741" y1="29830" x2="36741" y2="29830"/>
                        <a14:foregroundMark x1="46965" y1="3693" x2="46965" y2="3693"/>
                        <a14:backgroundMark x1="37220" y1="42045" x2="37220" y2="4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l="-1465" t="-16396" r="-4574" b="-11952"/>
          <a:stretch/>
        </p:blipFill>
        <p:spPr>
          <a:xfrm>
            <a:off x="1846471" y="4507956"/>
            <a:ext cx="877300" cy="5972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403" y="1375684"/>
            <a:ext cx="5767316" cy="51879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40486" y="6536809"/>
            <a:ext cx="152477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0" dirty="0" smtClean="0">
                <a:solidFill>
                  <a:srgbClr val="5F6062"/>
                </a:solidFill>
                <a:latin typeface="Trebuchet MS" pitchFamily="34" charset="0"/>
              </a:rPr>
              <a:t>source: </a:t>
            </a:r>
            <a:r>
              <a:rPr lang="en-GB" sz="600" b="0" dirty="0" smtClean="0">
                <a:solidFill>
                  <a:srgbClr val="5F6062"/>
                </a:solidFill>
                <a:latin typeface="Trebuchet MS" pitchFamily="34" charset="0"/>
              </a:rPr>
              <a:t>Silicon Valley Bank, CB Insights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wallpaperfo.com/download/view?resolution=2560x1600&amp;file=MTI4MHg5NjAvMjAxMjA0MjgvY29kZSBjb21wdXRlciBwdXJwbGUgMTI4MHg5NjAgbm90IGFsbCBjb2RlIGlzIG1hdHJpeCBjb2RlIDEyODB4OTYwIHdhbGxwYXBlcl93d3cud2FsbHBhcGVyZm8uY29tXzcyLmpwZw==&amp;name=Y29kZV9jb21wdXRlcl9wdXJwbGVfMTI4MHg5NjBfbm90X2FsbF9jb2RlX2lzX21hdHJpeF9jb2RlXzEyODB4OTYwX3dhbGxwYXBlcg==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014"/>
          <a:stretch/>
        </p:blipFill>
        <p:spPr bwMode="auto">
          <a:xfrm>
            <a:off x="190500" y="160734"/>
            <a:ext cx="9582150" cy="658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 bwMode="auto">
          <a:xfrm>
            <a:off x="0" y="0"/>
            <a:ext cx="3876841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5" name="Rectangle 1"/>
          <p:cNvSpPr txBox="1">
            <a:spLocks noChangeArrowheads="1"/>
          </p:cNvSpPr>
          <p:nvPr/>
        </p:nvSpPr>
        <p:spPr>
          <a:xfrm>
            <a:off x="329515" y="73120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TECHNICAL STUDENTS 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329515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5E5F61"/>
                </a:solidFill>
                <a:latin typeface="Oswald DemiBold"/>
                <a:ea typeface="+mj-ea"/>
                <a:cs typeface="Oswald DemiBold"/>
              </a:rPr>
              <a:t>INSIGHT #1</a:t>
            </a:r>
            <a:endParaRPr lang="en-US" altLang="ja-JP" sz="4000" b="0" kern="0" dirty="0">
              <a:solidFill>
                <a:srgbClr val="5E5F61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396099" y="6356350"/>
            <a:ext cx="2346325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608" y="3793473"/>
            <a:ext cx="3523488" cy="2902657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The GSP Needs Techies!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Out of every factor I examined, the </a:t>
            </a:r>
            <a:r>
              <a:rPr lang="en-GB" sz="1300" dirty="0" smtClean="0">
                <a:solidFill>
                  <a:srgbClr val="5F6062"/>
                </a:solidFill>
                <a:latin typeface="Garamond"/>
                <a:cs typeface="Garamond"/>
              </a:rPr>
              <a:t>single-most important factor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for post-GSP success is presence of technical team members.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 Each team with a technical team member in 2013 or 2014 was 44% more likely to continue their project post-GSP (versus non-technical teams).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Multiple technical team members on a team did not add additional success.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Back calculation shows the ideal ratio of technical members in the class should be between 25% and 30%.</a:t>
            </a:r>
            <a:endParaRPr lang="en-GB" sz="1100" b="0" dirty="0" smtClean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endParaRPr lang="en-US" sz="1100" b="0" dirty="0" smtClean="0">
              <a:solidFill>
                <a:srgbClr val="5F6062"/>
              </a:solidFill>
              <a:latin typeface="Garamond"/>
              <a:cs typeface="Garamond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790616" y="1107308"/>
            <a:ext cx="5493084" cy="2601092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13" name="Chart 12"/>
          <p:cNvGraphicFramePr/>
          <p:nvPr>
            <p:extLst/>
          </p:nvPr>
        </p:nvGraphicFramePr>
        <p:xfrm>
          <a:off x="3439644" y="1231900"/>
          <a:ext cx="3393081" cy="2262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Rectangle 24"/>
          <p:cNvSpPr/>
          <p:nvPr/>
        </p:nvSpPr>
        <p:spPr>
          <a:xfrm>
            <a:off x="6667500" y="1308523"/>
            <a:ext cx="24002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0" i="1" dirty="0" smtClean="0">
                <a:solidFill>
                  <a:srgbClr val="FFFFFF"/>
                </a:solidFill>
                <a:latin typeface="Oswald Light"/>
                <a:cs typeface="Oswald Light"/>
              </a:rPr>
              <a:t>82% OF ALL TEAMS THAT LAUNCHED THEIR PROJECT POST-GSP HAD A TECHNICAL        TEAM-MATE.</a:t>
            </a:r>
            <a:endParaRPr lang="en-US" sz="2400" b="0" i="1" dirty="0">
              <a:solidFill>
                <a:srgbClr val="FFFFFF"/>
              </a:solidFill>
              <a:latin typeface="Oswald Light"/>
              <a:cs typeface="Oswald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14180" y="5317843"/>
            <a:ext cx="50425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TEAMS WITH AT LEAST ONE TECHNICAL MEMBER WERE </a:t>
            </a:r>
            <a:r>
              <a:rPr lang="en-US" sz="2800" b="0" dirty="0" smtClean="0">
                <a:solidFill>
                  <a:srgbClr val="FCEBCD">
                    <a:lumMod val="50000"/>
                  </a:srgbClr>
                </a:solidFill>
                <a:latin typeface="Oswald Light"/>
                <a:cs typeface="Oswald Light"/>
              </a:rPr>
              <a:t>44% MORE LIKELY </a:t>
            </a:r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TO LAUNCH THEIR PRODUCT.</a:t>
            </a:r>
            <a:endParaRPr lang="en-US" sz="28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6591300" y="1473200"/>
            <a:ext cx="0" cy="191770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>
          <a:xfrm rot="19985413">
            <a:off x="5232218" y="2124681"/>
            <a:ext cx="912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0" kern="0" dirty="0" smtClean="0">
                <a:solidFill>
                  <a:srgbClr val="FFFFFF"/>
                </a:solidFill>
                <a:latin typeface="Oswald DemiBold"/>
                <a:cs typeface="Oswald DemiBold"/>
              </a:rPr>
              <a:t>82%</a:t>
            </a:r>
            <a:endParaRPr lang="en-GB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1244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8333"/>
          <a:stretch/>
        </p:blipFill>
        <p:spPr>
          <a:xfrm>
            <a:off x="-1333499" y="-209550"/>
            <a:ext cx="6502908" cy="64186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836876" y="0"/>
            <a:ext cx="6069124" cy="6858000"/>
          </a:xfrm>
          <a:prstGeom prst="rect">
            <a:avLst/>
          </a:prstGeom>
          <a:solidFill>
            <a:srgbClr val="FFFFFF">
              <a:alpha val="89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4342325" y="3832757"/>
          <a:ext cx="509218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9857"/>
                <a:gridCol w="1524000"/>
                <a:gridCol w="1768331"/>
              </a:tblGrid>
              <a:tr h="130598"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(ALL 2013 VALUES)</a:t>
                      </a:r>
                      <a:endParaRPr lang="en-GB" sz="900" b="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VODAFONE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GMBH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VODAFONE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GROUP PLC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Domicile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Germany</a:t>
                      </a:r>
                      <a:endParaRPr lang="en-GB" sz="900" baseline="300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UK</a:t>
                      </a:r>
                      <a:endParaRPr lang="en-GB" sz="900" baseline="300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Headquarters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Dusseldorf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Newbury,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Berkshire</a:t>
                      </a:r>
                      <a:endParaRPr lang="en-GB" sz="900" dirty="0" smtClean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Employees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&gt;11,000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&gt;91,000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Customers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32 million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404 million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Turnover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€9.5 billion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€44.4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EBITDA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€3.4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€13.3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EBITDA Margin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35%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30%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Ownership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100% subsidiary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of Vodafone Group PLC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FTSE 100 listed, $180bn market cap (Oct-2013)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4301540" y="3371790"/>
            <a:ext cx="1228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b="0" dirty="0" smtClean="0">
                <a:solidFill>
                  <a:srgbClr val="FFFFFF"/>
                </a:solidFill>
                <a:latin typeface="Garamond"/>
                <a:cs typeface="Garamond"/>
              </a:rPr>
              <a:t>At a glance:</a:t>
            </a: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4301540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3E3E3E"/>
                </a:solidFill>
                <a:latin typeface="Oswald DemiBold"/>
                <a:ea typeface="+mj-ea"/>
                <a:cs typeface="Oswald DemiBold"/>
              </a:rPr>
              <a:t>SINGULARITY GSP</a:t>
            </a:r>
            <a:endParaRPr lang="en-US" altLang="ja-JP" sz="4000" b="0" kern="0" dirty="0">
              <a:solidFill>
                <a:srgbClr val="3E3E3E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4301539" y="791658"/>
            <a:ext cx="5113927" cy="12109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AND POST-GSP SUCCESS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292929">
                    <a:tint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292929">
                  <a:tint val="75000"/>
                </a:srgb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38600" y="3025377"/>
            <a:ext cx="5533938" cy="2902657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A High-Potential Organization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Singularity University is a leading institution at the forefront of innovation, with some of the highest potential for creating lasting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change.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So why, then, don’t more Singularity University class projects become real-world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businesses?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High-Potential Projects</a:t>
            </a:r>
            <a:endParaRPr lang="en-US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I’ve set out to understand the reasons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why this is, by performing 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a deep-dive data analysis on previous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classes.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In this document,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I’ll:</a:t>
            </a:r>
          </a:p>
          <a:p>
            <a:pPr marL="550863" lvl="1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 share these key </a:t>
            </a:r>
            <a:r>
              <a:rPr lang="en-US" sz="1400" dirty="0" smtClean="0">
                <a:solidFill>
                  <a:srgbClr val="5F6062"/>
                </a:solidFill>
                <a:latin typeface="Garamond"/>
                <a:cs typeface="Garamond"/>
              </a:rPr>
              <a:t>insights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, and</a:t>
            </a:r>
          </a:p>
          <a:p>
            <a:pPr marL="550863" lvl="1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highlight 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what </a:t>
            </a:r>
            <a:r>
              <a:rPr lang="en-US" sz="1400" dirty="0">
                <a:solidFill>
                  <a:srgbClr val="5F6062"/>
                </a:solidFill>
                <a:latin typeface="Garamond"/>
                <a:cs typeface="Garamond"/>
              </a:rPr>
              <a:t>actions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could be taken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to help more SU GSP projects become global businesses.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9498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417682" y="2154542"/>
            <a:ext cx="428434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However, sometimes observations cannot be matched into a confirmed asteroid.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There are currently 14 million unmatched observations, which make ~3 million total asteroids.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This number is growing quickly as telescope resolution increases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5" y="2338172"/>
            <a:ext cx="4871135" cy="37614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278715" y="69929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A HARD </a:t>
            </a: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PROBLEM</a:t>
            </a: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…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218" y="2378565"/>
            <a:ext cx="37033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 asteroid density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makes clustering difficult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From Earth, asteroids trajectories are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highly non-linear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Missing data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(cannot tell asteroid movement/velocity in the z direction)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Sparse observations can be        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months or years apart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Brute force is impossible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with 14m observations</a:t>
            </a:r>
            <a:endParaRPr lang="en-US" sz="20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399332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HELIOCENTRIC FRAME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SIMPLIFIES CLUSTERING!</a:t>
            </a:r>
            <a:endParaRPr lang="en-GB" altLang="ja-JP" sz="2000" b="0" kern="0" spc="300" dirty="0" smtClean="0">
              <a:solidFill>
                <a:srgbClr val="255B89">
                  <a:lumMod val="60000"/>
                  <a:lumOff val="4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278715" y="69929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PROPOSED</a:t>
            </a:r>
          </a:p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SOLUTION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y\Dropbox\GIT\182proj\Presentation\lens_zdot-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819649" y="14192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C:\Users\ry\Dropbox\GIT\182proj\Presentation\lens_zdot-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952999" y="155257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C:\Users\ry\Dropbox\GIT\182proj\Presentation\lens_zdot-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114924" y="16859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ry\Dropbox\GIT\182proj\Presentation\lens_zdot+0.0e00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396546" y="19133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C master">
  <a:themeElements>
    <a:clrScheme name="Custom 4">
      <a:dk1>
        <a:srgbClr val="292929"/>
      </a:dk1>
      <a:lt1>
        <a:srgbClr val="FFFFFF"/>
      </a:lt1>
      <a:dk2>
        <a:srgbClr val="7898B3"/>
      </a:dk2>
      <a:lt2>
        <a:srgbClr val="C8C1BC"/>
      </a:lt2>
      <a:accent1>
        <a:srgbClr val="255B89"/>
      </a:accent1>
      <a:accent2>
        <a:srgbClr val="628986"/>
      </a:accent2>
      <a:accent3>
        <a:srgbClr val="5E7064"/>
      </a:accent3>
      <a:accent4>
        <a:srgbClr val="FCEBCD"/>
      </a:accent4>
      <a:accent5>
        <a:srgbClr val="D19057"/>
      </a:accent5>
      <a:accent6>
        <a:srgbClr val="1F3F89"/>
      </a:accent6>
      <a:hlink>
        <a:srgbClr val="FFFFFF"/>
      </a:hlink>
      <a:folHlink>
        <a:srgbClr val="6CCBED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none" lIns="0" rIns="0" rtlCol="0">
        <a:noAutofit/>
      </a:bodyPr>
      <a:lstStyle>
        <a:defPPr>
          <a:defRPr sz="1000" b="0" dirty="0" smtClean="0">
            <a:solidFill>
              <a:srgbClr val="5F6062"/>
            </a:solidFill>
            <a:latin typeface="+mn-lt"/>
          </a:defRPr>
        </a:defPPr>
      </a:lstStyle>
    </a:tx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ysheetAndBody 2">
        <a:dk1>
          <a:srgbClr val="C8C1BC"/>
        </a:dk1>
        <a:lt1>
          <a:srgbClr val="FFFFFF"/>
        </a:lt1>
        <a:dk2>
          <a:srgbClr val="003560"/>
        </a:dk2>
        <a:lt2>
          <a:srgbClr val="7898B3"/>
        </a:lt2>
        <a:accent1>
          <a:srgbClr val="255B89"/>
        </a:accent1>
        <a:accent2>
          <a:srgbClr val="91867E"/>
        </a:accent2>
        <a:accent3>
          <a:srgbClr val="AAAEB6"/>
        </a:accent3>
        <a:accent4>
          <a:srgbClr val="DADADA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GC Modified">
    <a:dk1>
      <a:srgbClr val="292929"/>
    </a:dk1>
    <a:lt1>
      <a:srgbClr val="FFFFFF"/>
    </a:lt1>
    <a:dk2>
      <a:srgbClr val="7898B3"/>
    </a:dk2>
    <a:lt2>
      <a:srgbClr val="C8C1BC"/>
    </a:lt2>
    <a:accent1>
      <a:srgbClr val="255B89"/>
    </a:accent1>
    <a:accent2>
      <a:srgbClr val="628986"/>
    </a:accent2>
    <a:accent3>
      <a:srgbClr val="5E7064"/>
    </a:accent3>
    <a:accent4>
      <a:srgbClr val="FCEBCD"/>
    </a:accent4>
    <a:accent5>
      <a:srgbClr val="D19057"/>
    </a:accent5>
    <a:accent6>
      <a:srgbClr val="1F3F89"/>
    </a:accent6>
    <a:hlink>
      <a:srgbClr val="9D0E2D"/>
    </a:hlink>
    <a:folHlink>
      <a:srgbClr val="6CCBED"/>
    </a:folHlink>
  </a:clrScheme>
  <a:fontScheme name="Angles">
    <a:majorFont>
      <a:latin typeface="Franklin Gothic Medium"/>
      <a:ea typeface=""/>
      <a:cs typeface=""/>
      <a:font script="Jpan" typeface="HG創英角ｺﾞｼｯｸUB"/>
      <a:font script="Hang" typeface="돋움"/>
      <a:font script="Hans" typeface="微软雅黑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Franklin Gothic Book"/>
      <a:ea typeface=""/>
      <a:cs typeface=""/>
      <a:font script="Jpan" typeface="ＭＳ Ｐゴシック"/>
      <a:font script="Hang" typeface="맑은 고딕"/>
      <a:font script="Hans" typeface="华文隶书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AGC Modified">
    <a:dk1>
      <a:srgbClr val="292929"/>
    </a:dk1>
    <a:lt1>
      <a:srgbClr val="FFFFFF"/>
    </a:lt1>
    <a:dk2>
      <a:srgbClr val="7898B3"/>
    </a:dk2>
    <a:lt2>
      <a:srgbClr val="C8C1BC"/>
    </a:lt2>
    <a:accent1>
      <a:srgbClr val="255B89"/>
    </a:accent1>
    <a:accent2>
      <a:srgbClr val="628986"/>
    </a:accent2>
    <a:accent3>
      <a:srgbClr val="5E7064"/>
    </a:accent3>
    <a:accent4>
      <a:srgbClr val="FCEBCD"/>
    </a:accent4>
    <a:accent5>
      <a:srgbClr val="D19057"/>
    </a:accent5>
    <a:accent6>
      <a:srgbClr val="1F3F89"/>
    </a:accent6>
    <a:hlink>
      <a:srgbClr val="9D0E2D"/>
    </a:hlink>
    <a:folHlink>
      <a:srgbClr val="6CCBED"/>
    </a:folHlink>
  </a:clrScheme>
  <a:fontScheme name="Angles">
    <a:majorFont>
      <a:latin typeface="Franklin Gothic Medium"/>
      <a:ea typeface=""/>
      <a:cs typeface=""/>
      <a:font script="Jpan" typeface="HG創英角ｺﾞｼｯｸUB"/>
      <a:font script="Hang" typeface="돋움"/>
      <a:font script="Hans" typeface="微软雅黑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Franklin Gothic Book"/>
      <a:ea typeface=""/>
      <a:cs typeface=""/>
      <a:font script="Jpan" typeface="ＭＳ Ｐゴシック"/>
      <a:font script="Hang" typeface="맑은 고딕"/>
      <a:font script="Hans" typeface="华文隶书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109591</TotalTime>
  <Words>1197</Words>
  <Application>Microsoft Office PowerPoint</Application>
  <PresentationFormat>A4 Paper (210x297 mm)</PresentationFormat>
  <Paragraphs>214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AGC master</vt:lpstr>
      <vt:lpstr>Custom Design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Equity Partners Overview</dc:title>
  <dc:creator>Gupta, Sachin</dc:creator>
  <dc:description>None</dc:description>
  <cp:lastModifiedBy>Ryan Janssen</cp:lastModifiedBy>
  <cp:revision>7265</cp:revision>
  <cp:lastPrinted>2013-10-24T18:36:14Z</cp:lastPrinted>
  <dcterms:created xsi:type="dcterms:W3CDTF">2012-04-12T16:01:00Z</dcterms:created>
  <dcterms:modified xsi:type="dcterms:W3CDTF">2017-11-30T01:43:53Z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1401021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